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463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59230" y="71203"/>
            <a:ext cx="716699" cy="707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355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7849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36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132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19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10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97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72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390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51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8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60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1244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css/default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oyuztechnologies/UI5_Fresher_60H/blob/master/Day%202/01%20CSS%20Inline/cssbasics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github.com/soyuztechnologies/UI5_Fresher_60H/blob/master/Day%202/02%20CSS%20Internal/cssbasic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github.com/soyuztechnologies/UI5_Fresher_60H/blob/master/Day%202/03%20Pseudo%20Classes%20in%20CSS/cssbasic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github.com/soyuztechnologies/UI5_Fresher_60H/blob/master/Day%202/04%20CSS%20External/css/mystyle.css" TargetMode="External"/><Relationship Id="rId4" Type="http://schemas.openxmlformats.org/officeDocument/2006/relationships/hyperlink" Target="https://github.com/soyuztechnologies/UI5_Fresher_60H/blob/master/Day%202/04%20CSS%20External/cssbasic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sonlin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1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Anubhav Oberoy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8355" y="5017269"/>
            <a:ext cx="1863645" cy="18407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Day –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per Black" panose="0208090404030B020404" pitchFamily="18" charset="0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A7EA5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SAP UI5 &amp; FIORI with OData TRAINING using BAS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Introduction to CSS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Stands for Cascading Style Sheets,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format/beautify the HTML content.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describes how HTML elements are to be displayed on screen.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 saves a lot of work. It can control the layout of multiple web pages all at once.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CSS because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can only generate static content w/o coloring, formatting, borders, beautification. 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css we have to use HTML tags for formatting which was very cumbersome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&lt;p&gt;I &lt;b&gt;&lt;color value=“red”&gt;love&lt;/color&gt;&lt;/b&gt;&lt;font val=“Calibri”&gt;India&lt;font&gt;&lt;/p&gt;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3 ways we can apply CSS on HTML Content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Inline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each element level &lt;tagname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=“prop:val;prop:val;..”&gt;….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the page level to target one or more than one html elements on the page. It is fully reusable.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Where the CSS is applied by putting code in a reusable css file and later use the link tag to connect the same.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10" name="Google Shape;110;p3" descr="CS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4624" y="896528"/>
            <a:ext cx="1323644" cy="186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Inline CSS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used to style a specific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element.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apply Inline CSS add a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attribute to each HTML tag.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styles in CSS could be useful for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previewing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changes instantly</a:t>
            </a:r>
            <a:r>
              <a:rPr lang="en-US" sz="180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useful when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CSS rules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to only one or two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Inline style CSS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6699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&lt;htmltag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 b="0" i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"cssproperty1:value; cssproperty2:value;"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&lt;/htmltag&gt;</a:t>
            </a:r>
            <a:endParaRPr sz="18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all the available CSS properties on the W3C: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 of using Inline style CSS: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cannot be reused anywhere else.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Adding CSS using this technique 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 </a:t>
            </a:r>
            <a:r>
              <a:rPr lang="en-US" sz="18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time-consuming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are tough to be edited because they are not stored at a single place.</a:t>
            </a:r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Inline CSS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basic style to our html page using the Inline CSS technique.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exercise we will create a new file named cssbasics.html in our current folder.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Internal CSS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internal style sheet is used to add a unique style for a single document. It is defined in &lt;head&gt; section of the HTML page inside the &lt;style&gt; tag.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style is an effective way to style single pages.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CSS is applied using the Selectors in the HTML page, which makes the styling easy.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the Internal style CSS</a:t>
            </a:r>
            <a:endParaRPr/>
          </a:p>
          <a:p>
            <a:pPr marL="341313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}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selectors are used to "find" (or select) the HTML elements you want to style.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 three type of selectors in CSS.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#id: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 of the single element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.classname: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classification property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Tagname: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tag name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9745" y="2813444"/>
            <a:ext cx="3692510" cy="13248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Box Model in CSS</a:t>
            </a:r>
            <a:endParaRPr/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CSS, the term "box model" is used when talking about design and layout.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HTML elements can be considered as boxes.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2077279" y="3763219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100691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836016" y="3763218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6859429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cxnSp>
        <p:nvCxnSpPr>
          <p:cNvPr id="154" name="Google Shape;154;p7"/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5" name="Google Shape;155;p7"/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</a:t>
            </a: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7"/>
          <p:cNvCxnSpPr/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Internal CSS</a:t>
            </a:r>
            <a:endParaRPr/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will apply the CSS using the Internal style CSS to our block level elements (box and box-content), will also see how to use different types of selectors for styling the content.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see some commonly used properties of CSS.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Pseudo-classes in CSS</a:t>
            </a: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pseudo class is used to apply effects on the control based on special conditions or activity.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example, it can be used to: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a user mouses over it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visited and unvisited links differently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it gets focus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use pseudo class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0" i="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selector:pseudo-class 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		property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Pseudo Classes in CSS</a:t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three images and style them using the </a:t>
            </a: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of CSS. So when we hover the mouse on the image gets highlighted.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create a Navbar in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exercise we will also see how to apply styling on the child elements using the parent element..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External CSS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230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 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link the web pages to the external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type is a more efficient method, especially for styling a large website.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editing one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file, you can change your entire site at once.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the CSS code is in a separate document, your HTML files will have a cleaner structure and are smaller in size.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external style sheet can be linked to an HTML document using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&lt;link&gt;</a:t>
            </a:r>
            <a:r>
              <a:rPr lang="en-US" sz="1800" b="0" i="0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tag. The &lt;link&gt; tag goes inside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section.</a:t>
            </a:r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External CSS</a:t>
            </a:r>
            <a:endParaRPr/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will use the External style CSS to style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style our table element to demonstrate the concept of styling the child elements.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 code: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mystyle.css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638228" y="2329621"/>
            <a:ext cx="535373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Introduction to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Inline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Internal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 of Box Model in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 of Pseudo Classes in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External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is JavaScript?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Basic usage of JavaScript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Important Points about JavaScript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 and Data Types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Arrays and Objects in JS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 l="21449" r="23261"/>
          <a:stretch/>
        </p:blipFill>
        <p:spPr>
          <a:xfrm>
            <a:off x="9958935" y="2409485"/>
            <a:ext cx="1225900" cy="138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What is JavaScript?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261764" y="779090"/>
            <a:ext cx="111189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the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for the Web. Simply, JavaScript is browser’s programming language.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Every browser directly understand JavaScript.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and JavaScript are completely different in their design, purpose and usage.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the world's most popular programming language.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0162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among the most powerful and flexible programming languages of the web. It powers the dynamic behavior on most websites.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There are two types of JavaScript: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Client-Side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Server-Side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Client-Side JS: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When the JS code runs on the client side (browser), then it is known as Client-side JS.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simple, easy and used in web development.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Since the code runs on client side, it is extremely fast and we can test/debug it directly in browser.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Server-side JS: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When the JS code runs on the server side, then it is known as Server Side JS.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gives a benefit to developer to learn only one language with which they can code on both side.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 side JS can be used to validate data, db look ups, send mails, trigger integration.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NodeJS is one of the example of Server Side JS. (It is a framework developed to work on server side).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Basic Usage of JavaScript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261764" y="779090"/>
            <a:ext cx="11161643" cy="337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 can used to show output to user.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used to Validate user input.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change the CSS at runtime using the JavaScript.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Manipulate the DOM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Access the HTML Elements and their properties/values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Send call to server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Develop Application logic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To display dialog boxes and pop-up windows.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Some Important Point related to JavaScript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261764" y="779090"/>
            <a:ext cx="11454614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case-sensitive. E.g value and Value are not same (80% developers does case-sensitive errors)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Every statement in JS ends with semi-column (;).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variable names and function names follow camel-case naming convention which means first letter of first word is small and next consecutive word’s first letter is caps.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Ex:-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0150" marR="0" lvl="2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iloveindia 🡺 iLoveIndia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0150" marR="0" lvl="2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wearelearningJS 🡺 weAreLearningJs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declare variable in JS without specifying any data type, based on the value assigned the data type is automatically picked, the keyword to declare variable is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script unlike other programming language is a </a:t>
            </a: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asynchronous non-blocking i/o.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 offers 2 built-in objects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95243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document –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object of DOM, using this object we can access HTML elements of our page.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895243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window –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the object of browser window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Symbols will have special meaning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 ) - parenthesis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{ } - braces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 ] – bracket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 JS = is an assignment operator, == and === are comparison operator, == compare only value and === compare data type and value both.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run JS on Console. To open Console press F12 on the browser window.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Variables and Data Types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Variables: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 are containers for storing data (storing data values).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Types: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types in JavaScript describe the different types or kinds of data that you will be working with and storing in variables.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045657" y="2097157"/>
            <a:ext cx="8100685" cy="4572202"/>
            <a:chOff x="1461051" y="874643"/>
            <a:chExt cx="9015086" cy="5739848"/>
          </a:xfrm>
        </p:grpSpPr>
        <p:sp>
          <p:nvSpPr>
            <p:cNvPr id="240" name="Google Shape;240;p16"/>
            <p:cNvSpPr/>
            <p:nvPr/>
          </p:nvSpPr>
          <p:spPr>
            <a:xfrm>
              <a:off x="4273826" y="874643"/>
              <a:ext cx="2812775" cy="5068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JavaScript Data Types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461051" y="1762539"/>
              <a:ext cx="2812775" cy="506896"/>
            </a:xfrm>
            <a:prstGeom prst="rect">
              <a:avLst/>
            </a:prstGeom>
            <a:solidFill>
              <a:srgbClr val="202F6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Primitive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6728640" y="1762539"/>
              <a:ext cx="2812775" cy="506896"/>
            </a:xfrm>
            <a:prstGeom prst="rect">
              <a:avLst/>
            </a:prstGeom>
            <a:solidFill>
              <a:srgbClr val="202F6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Non-Primitive/Reference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43" name="Google Shape;243;p16"/>
            <p:cNvCxnSpPr>
              <a:stCxn id="240" idx="2"/>
              <a:endCxn id="241" idx="0"/>
            </p:cNvCxnSpPr>
            <p:nvPr/>
          </p:nvCxnSpPr>
          <p:spPr>
            <a:xfrm rot="5400000">
              <a:off x="4083314" y="165639"/>
              <a:ext cx="381000" cy="2812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4" name="Google Shape;244;p16"/>
            <p:cNvCxnSpPr>
              <a:stCxn id="240" idx="2"/>
              <a:endCxn id="242" idx="0"/>
            </p:cNvCxnSpPr>
            <p:nvPr/>
          </p:nvCxnSpPr>
          <p:spPr>
            <a:xfrm rot="-5400000" flipH="1">
              <a:off x="6717164" y="344589"/>
              <a:ext cx="381000" cy="2454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5" name="Google Shape;245;p16"/>
            <p:cNvSpPr/>
            <p:nvPr/>
          </p:nvSpPr>
          <p:spPr>
            <a:xfrm>
              <a:off x="3279023" y="2529510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String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279020" y="3245127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Number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79021" y="3960744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Boolean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279019" y="4676361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Undefined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9019" y="5391978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Null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279018" y="6107595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Symbol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16"/>
            <p:cNvCxnSpPr>
              <a:stCxn id="241" idx="2"/>
              <a:endCxn id="250" idx="1"/>
            </p:cNvCxnSpPr>
            <p:nvPr/>
          </p:nvCxnSpPr>
          <p:spPr>
            <a:xfrm rot="-5400000" flipH="1">
              <a:off x="1027388" y="4109485"/>
              <a:ext cx="40917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2" name="Google Shape;252;p16"/>
            <p:cNvCxnSpPr>
              <a:stCxn id="241" idx="2"/>
              <a:endCxn id="249" idx="1"/>
            </p:cNvCxnSpPr>
            <p:nvPr/>
          </p:nvCxnSpPr>
          <p:spPr>
            <a:xfrm rot="-5400000" flipH="1">
              <a:off x="1385288" y="3751585"/>
              <a:ext cx="33759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3" name="Google Shape;253;p16"/>
            <p:cNvCxnSpPr>
              <a:stCxn id="241" idx="2"/>
              <a:endCxn id="248" idx="1"/>
            </p:cNvCxnSpPr>
            <p:nvPr/>
          </p:nvCxnSpPr>
          <p:spPr>
            <a:xfrm rot="-5400000" flipH="1">
              <a:off x="1743038" y="3393835"/>
              <a:ext cx="26604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4" name="Google Shape;254;p16"/>
            <p:cNvCxnSpPr>
              <a:stCxn id="241" idx="2"/>
              <a:endCxn id="247" idx="1"/>
            </p:cNvCxnSpPr>
            <p:nvPr/>
          </p:nvCxnSpPr>
          <p:spPr>
            <a:xfrm rot="-5400000" flipH="1">
              <a:off x="2100789" y="3036085"/>
              <a:ext cx="19449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5" name="Google Shape;255;p16"/>
            <p:cNvCxnSpPr>
              <a:stCxn id="241" idx="2"/>
              <a:endCxn id="246" idx="1"/>
            </p:cNvCxnSpPr>
            <p:nvPr/>
          </p:nvCxnSpPr>
          <p:spPr>
            <a:xfrm rot="-5400000" flipH="1">
              <a:off x="2458689" y="2678185"/>
              <a:ext cx="12291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6" name="Google Shape;256;p16"/>
            <p:cNvCxnSpPr>
              <a:stCxn id="241" idx="2"/>
              <a:endCxn id="245" idx="1"/>
            </p:cNvCxnSpPr>
            <p:nvPr/>
          </p:nvCxnSpPr>
          <p:spPr>
            <a:xfrm rot="-5400000" flipH="1">
              <a:off x="2816439" y="2320435"/>
              <a:ext cx="5136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7" name="Google Shape;257;p16"/>
            <p:cNvSpPr/>
            <p:nvPr/>
          </p:nvSpPr>
          <p:spPr>
            <a:xfrm>
              <a:off x="5793917" y="2678595"/>
              <a:ext cx="1869445" cy="506896"/>
            </a:xfrm>
            <a:prstGeom prst="rect">
              <a:avLst/>
            </a:prstGeom>
            <a:gradFill>
              <a:gsLst>
                <a:gs pos="0">
                  <a:srgbClr val="F55D4E"/>
                </a:gs>
                <a:gs pos="50000">
                  <a:srgbClr val="FB3818"/>
                </a:gs>
                <a:gs pos="100000">
                  <a:srgbClr val="E3290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Array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606692" y="2678595"/>
              <a:ext cx="1869445" cy="506896"/>
            </a:xfrm>
            <a:prstGeom prst="rect">
              <a:avLst/>
            </a:prstGeom>
            <a:gradFill>
              <a:gsLst>
                <a:gs pos="0">
                  <a:srgbClr val="F55D4E"/>
                </a:gs>
                <a:gs pos="50000">
                  <a:srgbClr val="FB3818"/>
                </a:gs>
                <a:gs pos="100000">
                  <a:srgbClr val="E3290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Object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59" name="Google Shape;259;p16"/>
            <p:cNvCxnSpPr>
              <a:stCxn id="242" idx="2"/>
              <a:endCxn id="257" idx="0"/>
            </p:cNvCxnSpPr>
            <p:nvPr/>
          </p:nvCxnSpPr>
          <p:spPr>
            <a:xfrm rot="5400000">
              <a:off x="7227227" y="1770835"/>
              <a:ext cx="409200" cy="1406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0" name="Google Shape;260;p16"/>
            <p:cNvCxnSpPr>
              <a:stCxn id="242" idx="2"/>
              <a:endCxn id="258" idx="0"/>
            </p:cNvCxnSpPr>
            <p:nvPr/>
          </p:nvCxnSpPr>
          <p:spPr>
            <a:xfrm rot="-5400000" flipH="1">
              <a:off x="8633628" y="1770835"/>
              <a:ext cx="409200" cy="1406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Arrays and Objects in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261764" y="779090"/>
            <a:ext cx="11464662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is a collection of data and a data structure that is stored in a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sequence of memory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locations.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27323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One can access the elements of an array by calling the index number such as 0, 1, 2, 3, …, etc.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Index in an array always starts with ‘0’ (zero).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27323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array can store data types like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Integer, Float, String, and Boolean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all the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primitive data types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can be stored in an array.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Syntax to define an array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 arrName = [item0, item1,….];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is a non-primitive, structured data type in JavaScript.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Objects are same as variables in JavaScript, the only difference is that an object holds multiple values in terms of properties and methods.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Syntax to define an 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var oObjName = { “prop”: value,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               “prop”: value,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               “prop”: value }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JSON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stands for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Script Object Notation.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validate JSON over jsonlint </a:t>
            </a:r>
            <a:r>
              <a:rPr kumimoji="0" lang="en-US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https://jsonlint.com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7036069" y="2435366"/>
            <a:ext cx="4057021" cy="98488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myArr = [1, 2, 3, 4, 5];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myArr2 = [‘a’, ‘b’, ‘c’];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6120649" y="4201474"/>
            <a:ext cx="4057021" cy="25853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Example of an 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{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"empStructure": {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"empNo": 100,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"empName": "Latika Roongta",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"salary": 9000,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"currency": "EUR"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}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10529205" y="4361828"/>
            <a:ext cx="11277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Entity set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10529205" y="5755744"/>
            <a:ext cx="14762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Elements or properties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3" name="Google Shape;273;p17"/>
          <p:cNvCxnSpPr>
            <a:endCxn id="271" idx="1"/>
          </p:cNvCxnSpPr>
          <p:nvPr/>
        </p:nvCxnSpPr>
        <p:spPr>
          <a:xfrm rot="10800000" flipH="1">
            <a:off x="7636605" y="4546494"/>
            <a:ext cx="2892600" cy="2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4" name="Google Shape;274;p17"/>
          <p:cNvCxnSpPr/>
          <p:nvPr/>
        </p:nvCxnSpPr>
        <p:spPr>
          <a:xfrm>
            <a:off x="7958295" y="5265336"/>
            <a:ext cx="2570910" cy="8135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5" name="Google Shape;275;p17"/>
          <p:cNvCxnSpPr/>
          <p:nvPr/>
        </p:nvCxnSpPr>
        <p:spPr>
          <a:xfrm>
            <a:off x="7767376" y="5838092"/>
            <a:ext cx="2761829" cy="2408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8149159" y="6078909"/>
            <a:ext cx="23800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2862</Words>
  <Application>Microsoft Office PowerPoint</Application>
  <PresentationFormat>Widescreen</PresentationFormat>
  <Paragraphs>344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Consolas</vt:lpstr>
      <vt:lpstr>Cooper Black</vt:lpstr>
      <vt:lpstr>Corben</vt:lpstr>
      <vt:lpstr>Inter</vt:lpstr>
      <vt:lpstr>Noto Sans Symbols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Anubhav Oberoy</cp:lastModifiedBy>
  <cp:revision>19</cp:revision>
  <dcterms:created xsi:type="dcterms:W3CDTF">2023-08-09T15:50:18Z</dcterms:created>
  <dcterms:modified xsi:type="dcterms:W3CDTF">2024-10-14T14:02:15Z</dcterms:modified>
</cp:coreProperties>
</file>